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11137-AE53-4876-8418-DA0964D8AB12}" type="datetimeFigureOut">
              <a:rPr lang="en-GB" smtClean="0"/>
              <a:t>15/12/2015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8933-E2EF-4E15-90E1-C6118048DD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361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11137-AE53-4876-8418-DA0964D8AB12}" type="datetimeFigureOut">
              <a:rPr lang="en-GB" smtClean="0"/>
              <a:t>15/12/2015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88933-E2EF-4E15-90E1-C6118048DD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55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chemeClr val="tx1"/>
                </a:solidFill>
                <a:latin typeface="Arial"/>
                <a:cs typeface="Arial"/>
              </a:rPr>
              <a:t>Lessons on Maternal Mental Health</a:t>
            </a:r>
            <a:endParaRPr lang="en-GB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15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Method, Timing and Diagnostic Category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65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/>
                <a:cs typeface="Arial"/>
              </a:rPr>
              <a:t>Method of suicide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09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Method of violent suicide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49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900" smtClean="0">
                <a:solidFill>
                  <a:srgbClr val="FF0000"/>
                </a:solidFill>
                <a:latin typeface="Arial"/>
                <a:cs typeface="Arial"/>
              </a:rPr>
              <a:t>New Learning Point</a:t>
            </a:r>
            <a:r>
              <a:rPr lang="en-GB" sz="4900" smtClean="0">
                <a:latin typeface="Arial"/>
                <a:cs typeface="Arial"/>
              </a:rPr>
              <a:t/>
            </a:r>
            <a:br>
              <a:rPr lang="en-GB" sz="4900" smtClean="0">
                <a:latin typeface="Arial"/>
                <a:cs typeface="Arial"/>
              </a:rPr>
            </a:br>
            <a:r>
              <a:rPr lang="en-GB" sz="2700" b="1" smtClean="0">
                <a:solidFill>
                  <a:schemeClr val="tx2"/>
                </a:solidFill>
                <a:latin typeface="Arial"/>
                <a:cs typeface="Arial"/>
              </a:rPr>
              <a:t>Violent suicide</a:t>
            </a:r>
            <a:endParaRPr lang="en-GB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36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Timing of suicide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64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Timing of suicide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96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/>
                <a:cs typeface="Arial"/>
              </a:rPr>
              <a:t>Diagnosis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55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900" smtClean="0">
                <a:solidFill>
                  <a:srgbClr val="FF0000"/>
                </a:solidFill>
                <a:latin typeface="Arial"/>
                <a:cs typeface="Arial"/>
              </a:rPr>
              <a:t>Learning Point</a:t>
            </a:r>
            <a:r>
              <a:rPr lang="en-GB" smtClean="0">
                <a:latin typeface="Arial"/>
                <a:cs typeface="Arial"/>
              </a:rPr>
              <a:t/>
            </a:r>
            <a:br>
              <a:rPr lang="en-GB" smtClean="0">
                <a:latin typeface="Arial"/>
                <a:cs typeface="Arial"/>
              </a:rPr>
            </a:br>
            <a:r>
              <a:rPr lang="en-GB" sz="2700" b="1" smtClean="0">
                <a:solidFill>
                  <a:schemeClr val="tx2"/>
                </a:solidFill>
                <a:latin typeface="Arial"/>
                <a:cs typeface="Arial"/>
              </a:rPr>
              <a:t>Pre-existing mental disorder</a:t>
            </a:r>
            <a:endParaRPr lang="en-GB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76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/>
                <a:cs typeface="Arial"/>
              </a:rPr>
              <a:t>Death of the baby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23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900" smtClean="0">
                <a:solidFill>
                  <a:srgbClr val="FF0000"/>
                </a:solidFill>
                <a:latin typeface="Arial"/>
                <a:cs typeface="Arial"/>
              </a:rPr>
              <a:t>Learning Point</a:t>
            </a:r>
            <a:r>
              <a:rPr lang="en-GB" smtClean="0">
                <a:latin typeface="Arial"/>
                <a:cs typeface="Arial"/>
              </a:rPr>
              <a:t/>
            </a:r>
            <a:br>
              <a:rPr lang="en-GB" smtClean="0">
                <a:latin typeface="Arial"/>
                <a:cs typeface="Arial"/>
              </a:rPr>
            </a:br>
            <a:r>
              <a:rPr lang="en-GB" sz="2700" b="1" smtClean="0">
                <a:solidFill>
                  <a:srgbClr val="1F497D"/>
                </a:solidFill>
                <a:latin typeface="Arial"/>
                <a:cs typeface="Arial"/>
              </a:rPr>
              <a:t>Risk to infant/older children</a:t>
            </a:r>
            <a:endParaRPr lang="en-GB" sz="2700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55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Communication Issues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59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/>
                <a:cs typeface="Arial"/>
              </a:rPr>
              <a:t>Communication between services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88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900" smtClean="0">
                <a:solidFill>
                  <a:srgbClr val="FF0000"/>
                </a:solidFill>
                <a:latin typeface="Arial"/>
                <a:cs typeface="Arial"/>
              </a:rPr>
              <a:t>Learning Point</a:t>
            </a:r>
            <a:r>
              <a:rPr lang="en-GB" smtClean="0">
                <a:latin typeface="Arial"/>
                <a:cs typeface="Arial"/>
              </a:rPr>
              <a:t/>
            </a:r>
            <a:br>
              <a:rPr lang="en-GB" smtClean="0">
                <a:latin typeface="Arial"/>
                <a:cs typeface="Arial"/>
              </a:rPr>
            </a:br>
            <a:r>
              <a:rPr lang="en-GB" sz="2700" b="1" smtClean="0">
                <a:solidFill>
                  <a:srgbClr val="000090"/>
                </a:solidFill>
                <a:latin typeface="Arial"/>
                <a:cs typeface="Arial"/>
              </a:rPr>
              <a:t>Communication</a:t>
            </a:r>
            <a:endParaRPr lang="en-GB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05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Assessment Issues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5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rgbClr val="660066"/>
                </a:solidFill>
                <a:latin typeface="Arial"/>
                <a:cs typeface="Arial"/>
              </a:rPr>
              <a:t>Booking assessments</a:t>
            </a:r>
            <a:endParaRPr lang="en-GB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49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rgbClr val="660066"/>
                </a:solidFill>
                <a:latin typeface="Arial"/>
                <a:cs typeface="Arial"/>
              </a:rPr>
              <a:t>Lack of recognition of symptom pattern and seriousness</a:t>
            </a:r>
            <a:endParaRPr lang="en-GB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8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rgbClr val="660066"/>
                </a:solidFill>
                <a:latin typeface="Arial"/>
                <a:cs typeface="Arial"/>
              </a:rPr>
              <a:t>Lack of recognition of symptom pattern and seriousness</a:t>
            </a:r>
            <a:endParaRPr lang="en-GB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80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rgbClr val="FF0000"/>
                </a:solidFill>
                <a:latin typeface="Arial"/>
                <a:cs typeface="Arial"/>
              </a:rPr>
              <a:t>New Learning Point</a:t>
            </a:r>
            <a:r>
              <a:rPr lang="en-GB" sz="2700" b="1" smtClean="0">
                <a:solidFill>
                  <a:srgbClr val="1F497D"/>
                </a:solidFill>
                <a:latin typeface="Arial"/>
                <a:cs typeface="Arial"/>
              </a:rPr>
              <a:t/>
            </a:r>
            <a:br>
              <a:rPr lang="en-GB" sz="2700" b="1" smtClean="0">
                <a:solidFill>
                  <a:srgbClr val="1F497D"/>
                </a:solidFill>
                <a:latin typeface="Arial"/>
                <a:cs typeface="Arial"/>
              </a:rPr>
            </a:br>
            <a:r>
              <a:rPr lang="en-GB" sz="2400" b="1" smtClean="0">
                <a:solidFill>
                  <a:srgbClr val="1F497D"/>
                </a:solidFill>
                <a:latin typeface="Arial"/>
                <a:cs typeface="Arial"/>
              </a:rPr>
              <a:t>Symptom pattern, escalation and seriousness</a:t>
            </a:r>
            <a:endParaRPr lang="en-GB" sz="2400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5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>
                <a:latin typeface="Arial"/>
                <a:cs typeface="Arial"/>
              </a:rPr>
              <a:t>Precursor thoughts or acts of violent self-harm</a:t>
            </a:r>
            <a:endParaRPr lang="en-GB" sz="4000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23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>
                <a:solidFill>
                  <a:srgbClr val="781D7E"/>
                </a:solidFill>
                <a:latin typeface="Arial"/>
                <a:cs typeface="Arial"/>
              </a:rPr>
              <a:t>Precursor thoughts or acts of violent self-harm</a:t>
            </a:r>
            <a:endParaRPr lang="en-GB" sz="2800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18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Causes of maternal death 2011-13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900" smtClean="0">
                <a:solidFill>
                  <a:srgbClr val="FF0000"/>
                </a:solidFill>
                <a:latin typeface="Arial"/>
                <a:cs typeface="Arial"/>
              </a:rPr>
              <a:t>New Learning Point</a:t>
            </a:r>
            <a:r>
              <a:rPr lang="en-GB" sz="3100" b="1" smtClean="0">
                <a:solidFill>
                  <a:srgbClr val="1F497D"/>
                </a:solidFill>
                <a:latin typeface="Arial"/>
                <a:cs typeface="Arial"/>
              </a:rPr>
              <a:t/>
            </a:r>
            <a:br>
              <a:rPr lang="en-GB" sz="3100" b="1" smtClean="0">
                <a:solidFill>
                  <a:srgbClr val="1F497D"/>
                </a:solidFill>
                <a:latin typeface="Arial"/>
                <a:cs typeface="Arial"/>
              </a:rPr>
            </a:br>
            <a:r>
              <a:rPr lang="en-GB" sz="2700" b="1" smtClean="0">
                <a:solidFill>
                  <a:schemeClr val="tx2"/>
                </a:solidFill>
                <a:latin typeface="Arial"/>
                <a:cs typeface="Arial"/>
              </a:rPr>
              <a:t>Precursor thoughts or acts of violent self-harm</a:t>
            </a:r>
            <a:endParaRPr lang="en-GB" sz="2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68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/>
                <a:cs typeface="Arial"/>
              </a:rPr>
              <a:t>Estrangement from the infant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12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rgbClr val="781D7E"/>
                </a:solidFill>
                <a:latin typeface="Arial"/>
                <a:cs typeface="Arial"/>
              </a:rPr>
              <a:t>Estrangement from the infant</a:t>
            </a:r>
            <a:endParaRPr lang="en-GB" sz="2700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75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900" smtClean="0">
                <a:solidFill>
                  <a:srgbClr val="FF0000"/>
                </a:solidFill>
                <a:latin typeface="Arial"/>
                <a:cs typeface="Arial"/>
              </a:rPr>
              <a:t>New Learning Point</a:t>
            </a:r>
            <a:br>
              <a:rPr lang="en-GB" sz="490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GB" sz="2700" b="1" smtClean="0">
                <a:solidFill>
                  <a:srgbClr val="1F497D"/>
                </a:solidFill>
                <a:latin typeface="Arial"/>
                <a:cs typeface="Arial"/>
              </a:rPr>
              <a:t>Estrangement from the infant</a:t>
            </a:r>
            <a:endParaRPr lang="en-GB" sz="2700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32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rgbClr val="FF0000"/>
                </a:solidFill>
                <a:latin typeface="Arial"/>
                <a:cs typeface="Arial"/>
              </a:rPr>
              <a:t>Red Flag Presentations</a:t>
            </a:r>
            <a:endParaRPr lang="en-GB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155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/>
                <a:cs typeface="Arial"/>
              </a:rPr>
              <a:t>Grade of assessor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78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/>
                <a:cs typeface="Arial"/>
              </a:rPr>
              <a:t>Grade of assessor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912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900" smtClean="0">
                <a:solidFill>
                  <a:srgbClr val="FF0000"/>
                </a:solidFill>
                <a:latin typeface="Arial"/>
                <a:cs typeface="Arial"/>
              </a:rPr>
              <a:t>New Learning Point</a:t>
            </a:r>
            <a:r>
              <a:rPr lang="en-GB" smtClean="0">
                <a:latin typeface="Arial"/>
                <a:cs typeface="Arial"/>
              </a:rPr>
              <a:t/>
            </a:r>
            <a:br>
              <a:rPr lang="en-GB" smtClean="0">
                <a:latin typeface="Arial"/>
                <a:cs typeface="Arial"/>
              </a:rPr>
            </a:br>
            <a:r>
              <a:rPr lang="en-GB" sz="2700" b="1" smtClean="0">
                <a:solidFill>
                  <a:schemeClr val="tx2"/>
                </a:solidFill>
                <a:latin typeface="Arial"/>
                <a:cs typeface="Arial"/>
              </a:rPr>
              <a:t>Grade of assessor</a:t>
            </a:r>
            <a:endParaRPr lang="en-GB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027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Management Issues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51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/>
                <a:cs typeface="Arial"/>
              </a:rPr>
              <a:t>Care by multiple teams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59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Late Maternal Deaths 2009-13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710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/>
                <a:cs typeface="Arial"/>
              </a:rPr>
              <a:t>Care by multiple teams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96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900" smtClean="0">
                <a:solidFill>
                  <a:srgbClr val="FF0000"/>
                </a:solidFill>
                <a:latin typeface="Arial"/>
                <a:cs typeface="Arial"/>
              </a:rPr>
              <a:t>Learning Point</a:t>
            </a:r>
            <a:r>
              <a:rPr lang="en-GB" smtClean="0">
                <a:latin typeface="Arial"/>
                <a:cs typeface="Arial"/>
              </a:rPr>
              <a:t/>
            </a:r>
            <a:br>
              <a:rPr lang="en-GB" smtClean="0">
                <a:latin typeface="Arial"/>
                <a:cs typeface="Arial"/>
              </a:rPr>
            </a:br>
            <a:r>
              <a:rPr lang="en-GB" sz="2700" b="1" smtClean="0">
                <a:solidFill>
                  <a:srgbClr val="1F497D"/>
                </a:solidFill>
                <a:latin typeface="Arial"/>
                <a:cs typeface="Arial"/>
              </a:rPr>
              <a:t>Care by multiple teams</a:t>
            </a:r>
            <a:endParaRPr lang="en-GB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285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/>
                <a:cs typeface="Arial"/>
              </a:rPr>
              <a:t>Consideration of inpatient care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31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/>
                <a:cs typeface="Arial"/>
              </a:rPr>
              <a:t>Consideration of inpatient care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34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900" smtClean="0">
                <a:solidFill>
                  <a:srgbClr val="FF0000"/>
                </a:solidFill>
                <a:latin typeface="Arial"/>
                <a:cs typeface="Arial"/>
              </a:rPr>
              <a:t>New Learning Point</a:t>
            </a:r>
            <a:br>
              <a:rPr lang="en-GB" sz="490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GB" sz="2700" b="1" smtClean="0">
                <a:solidFill>
                  <a:srgbClr val="1F497D"/>
                </a:solidFill>
                <a:latin typeface="Arial"/>
                <a:cs typeface="Arial"/>
              </a:rPr>
              <a:t>Consideration of inpatient care</a:t>
            </a:r>
            <a:endParaRPr lang="en-GB" sz="2700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535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/>
                <a:cs typeface="Arial"/>
              </a:rPr>
              <a:t>Specialised perinatal mental health services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587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rgbClr val="FF0000"/>
                </a:solidFill>
                <a:latin typeface="Arial"/>
                <a:cs typeface="Arial"/>
              </a:rPr>
              <a:t>New Learning Point</a:t>
            </a:r>
            <a:r>
              <a:rPr lang="en-GB" smtClean="0">
                <a:latin typeface="Arial"/>
                <a:cs typeface="Arial"/>
              </a:rPr>
              <a:t/>
            </a:r>
            <a:br>
              <a:rPr lang="en-GB" smtClean="0">
                <a:latin typeface="Arial"/>
                <a:cs typeface="Arial"/>
              </a:rPr>
            </a:br>
            <a:r>
              <a:rPr lang="en-GB" sz="2700" b="1" smtClean="0">
                <a:solidFill>
                  <a:schemeClr val="tx2"/>
                </a:solidFill>
                <a:latin typeface="Arial"/>
                <a:cs typeface="Arial"/>
              </a:rPr>
              <a:t>Specialised perinatal mental health services</a:t>
            </a:r>
            <a:endParaRPr lang="en-GB" sz="2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66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/>
                <a:cs typeface="Arial"/>
              </a:rPr>
              <a:t>Child loss or threat of loss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631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900" smtClean="0">
                <a:solidFill>
                  <a:srgbClr val="FF0000"/>
                </a:solidFill>
                <a:latin typeface="Arial"/>
                <a:cs typeface="Arial"/>
              </a:rPr>
              <a:t>Learning Point</a:t>
            </a:r>
            <a:r>
              <a:rPr lang="en-GB" sz="4900" smtClean="0">
                <a:solidFill>
                  <a:srgbClr val="008000"/>
                </a:solidFill>
                <a:latin typeface="Arial"/>
                <a:cs typeface="Arial"/>
              </a:rPr>
              <a:t/>
            </a:r>
            <a:br>
              <a:rPr lang="en-GB" sz="4900" smtClean="0">
                <a:solidFill>
                  <a:srgbClr val="008000"/>
                </a:solidFill>
                <a:latin typeface="Arial"/>
                <a:cs typeface="Arial"/>
              </a:rPr>
            </a:br>
            <a:r>
              <a:rPr lang="en-GB" sz="2700" b="1" smtClean="0">
                <a:solidFill>
                  <a:schemeClr val="tx2"/>
                </a:solidFill>
                <a:latin typeface="Arial"/>
                <a:cs typeface="Arial"/>
              </a:rPr>
              <a:t>Child loss or threat of loss</a:t>
            </a:r>
            <a:endParaRPr lang="en-GB" sz="2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848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/>
                <a:cs typeface="Arial"/>
              </a:rPr>
              <a:t>Partner and family involvement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Mental health-related deaths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406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/>
                <a:cs typeface="Arial"/>
              </a:rPr>
              <a:t>Partner and family involvement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198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900" smtClean="0">
                <a:solidFill>
                  <a:srgbClr val="FF0000"/>
                </a:solidFill>
                <a:latin typeface="Arial"/>
                <a:cs typeface="Arial"/>
              </a:rPr>
              <a:t>New Learning Point</a:t>
            </a:r>
            <a:r>
              <a:rPr lang="en-GB" smtClean="0">
                <a:latin typeface="Arial"/>
                <a:cs typeface="Arial"/>
              </a:rPr>
              <a:t/>
            </a:r>
            <a:br>
              <a:rPr lang="en-GB" smtClean="0">
                <a:latin typeface="Arial"/>
                <a:cs typeface="Arial"/>
              </a:rPr>
            </a:br>
            <a:r>
              <a:rPr lang="en-GB" sz="2700" b="1" smtClean="0">
                <a:solidFill>
                  <a:srgbClr val="1F497D"/>
                </a:solidFill>
                <a:latin typeface="Arial"/>
                <a:cs typeface="Arial"/>
              </a:rPr>
              <a:t>Partner and family involvement</a:t>
            </a:r>
            <a:endParaRPr lang="en-GB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848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Mental Capacity Issues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512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/>
                <a:cs typeface="Arial"/>
              </a:rPr>
              <a:t>Mental capacity issues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693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/>
                <a:cs typeface="Arial"/>
              </a:rPr>
              <a:t>Mental capacity issues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479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900" smtClean="0">
                <a:solidFill>
                  <a:srgbClr val="FF0000"/>
                </a:solidFill>
                <a:latin typeface="Arial"/>
                <a:cs typeface="Arial"/>
              </a:rPr>
              <a:t>New Learning Point</a:t>
            </a:r>
            <a:br>
              <a:rPr lang="en-GB" sz="490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GB" sz="2700" b="1" smtClean="0">
                <a:solidFill>
                  <a:srgbClr val="1F497D"/>
                </a:solidFill>
                <a:latin typeface="Arial"/>
                <a:cs typeface="Arial"/>
              </a:rPr>
              <a:t>Mental capacity issues</a:t>
            </a:r>
            <a:endParaRPr lang="en-GB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740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Organisational Issues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851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/>
                <a:cs typeface="Arial"/>
              </a:rPr>
              <a:t>Psychiatric returns and reviews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951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900" smtClean="0">
                <a:solidFill>
                  <a:srgbClr val="FF0000"/>
                </a:solidFill>
                <a:latin typeface="Arial"/>
                <a:cs typeface="Arial"/>
              </a:rPr>
              <a:t>New Learning point</a:t>
            </a:r>
            <a:r>
              <a:rPr lang="en-GB" b="1" smtClean="0">
                <a:solidFill>
                  <a:srgbClr val="1F497D"/>
                </a:solidFill>
                <a:latin typeface="Arial"/>
                <a:cs typeface="Arial"/>
              </a:rPr>
              <a:t/>
            </a:r>
            <a:br>
              <a:rPr lang="en-GB" b="1" smtClean="0">
                <a:solidFill>
                  <a:srgbClr val="1F497D"/>
                </a:solidFill>
                <a:latin typeface="Arial"/>
                <a:cs typeface="Arial"/>
              </a:rPr>
            </a:br>
            <a:r>
              <a:rPr lang="en-GB" sz="2700" b="1" smtClean="0">
                <a:solidFill>
                  <a:srgbClr val="1F497D"/>
                </a:solidFill>
                <a:latin typeface="Arial"/>
                <a:cs typeface="Arial"/>
              </a:rPr>
              <a:t>Psychiatric returns and reviews</a:t>
            </a:r>
            <a:endParaRPr lang="en-GB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455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/>
                <a:cs typeface="Arial"/>
              </a:rPr>
              <a:t>Key messages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22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900" smtClean="0">
                <a:latin typeface="Arial"/>
                <a:cs typeface="Arial"/>
              </a:rPr>
              <a:t>What we already know</a:t>
            </a:r>
            <a:r>
              <a:rPr lang="en-GB" smtClean="0">
                <a:latin typeface="Arial"/>
                <a:cs typeface="Arial"/>
              </a:rPr>
              <a:t/>
            </a:r>
            <a:br>
              <a:rPr lang="en-GB" smtClean="0">
                <a:latin typeface="Arial"/>
                <a:cs typeface="Arial"/>
              </a:rPr>
            </a:br>
            <a:r>
              <a:rPr lang="en-GB" sz="2700" b="1" smtClean="0">
                <a:solidFill>
                  <a:schemeClr val="tx2"/>
                </a:solidFill>
                <a:latin typeface="Arial"/>
                <a:cs typeface="Arial"/>
              </a:rPr>
              <a:t>Epidemiology of perinatal mental illness</a:t>
            </a:r>
            <a:endParaRPr lang="en-GB" sz="2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970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324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/>
                <a:cs typeface="Arial"/>
              </a:rPr>
              <a:t>Acknowledgements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81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900" smtClean="0">
                <a:latin typeface="Arial"/>
                <a:cs typeface="Arial"/>
              </a:rPr>
              <a:t>What we already know</a:t>
            </a:r>
            <a:r>
              <a:rPr lang="en-GB" smtClean="0">
                <a:latin typeface="Arial"/>
                <a:cs typeface="Arial"/>
              </a:rPr>
              <a:t/>
            </a:r>
            <a:br>
              <a:rPr lang="en-GB" smtClean="0">
                <a:latin typeface="Arial"/>
                <a:cs typeface="Arial"/>
              </a:rPr>
            </a:br>
            <a:r>
              <a:rPr lang="en-GB" sz="2700" b="1" smtClean="0">
                <a:solidFill>
                  <a:srgbClr val="1F497D"/>
                </a:solidFill>
                <a:latin typeface="Arial"/>
                <a:cs typeface="Arial"/>
              </a:rPr>
              <a:t>Key findings 2006-2008</a:t>
            </a:r>
            <a:endParaRPr lang="en-GB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12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900" smtClean="0">
                <a:latin typeface="Arial"/>
                <a:cs typeface="Arial"/>
              </a:rPr>
              <a:t>Classification of mental health-related deaths 2009-13</a:t>
            </a:r>
            <a:endParaRPr lang="en-GB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21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/>
                <a:cs typeface="Arial"/>
              </a:rPr>
              <a:t>Characteristics of the women</a:t>
            </a:r>
            <a:br>
              <a:rPr lang="en-GB" smtClean="0">
                <a:latin typeface="Arial"/>
                <a:cs typeface="Arial"/>
              </a:rPr>
            </a:br>
            <a:r>
              <a:rPr lang="en-GB" sz="2000" b="1" smtClean="0">
                <a:solidFill>
                  <a:srgbClr val="1F497D"/>
                </a:solidFill>
                <a:latin typeface="Arial"/>
                <a:cs typeface="Arial"/>
              </a:rPr>
              <a:t>2009-2013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65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On-screen Show (4:3)</PresentationFormat>
  <Paragraphs>59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Lessons on Maternal Mental Health</vt:lpstr>
      <vt:lpstr>PowerPoint Presentation</vt:lpstr>
      <vt:lpstr>Causes of maternal death 2011-13</vt:lpstr>
      <vt:lpstr>Late Maternal Deaths 2009-13</vt:lpstr>
      <vt:lpstr>Mental health-related deaths</vt:lpstr>
      <vt:lpstr>What we already know Epidemiology of perinatal mental illness</vt:lpstr>
      <vt:lpstr>What we already know Key findings 2006-2008</vt:lpstr>
      <vt:lpstr>Classification of mental health-related deaths 2009-13</vt:lpstr>
      <vt:lpstr>Characteristics of the women 2009-2013</vt:lpstr>
      <vt:lpstr>Method, Timing and Diagnostic Category</vt:lpstr>
      <vt:lpstr>Method of suicide</vt:lpstr>
      <vt:lpstr>Method of violent suicide</vt:lpstr>
      <vt:lpstr>New Learning Point Violent suicide</vt:lpstr>
      <vt:lpstr>Timing of suicide</vt:lpstr>
      <vt:lpstr>Timing of suicide</vt:lpstr>
      <vt:lpstr>Diagnosis</vt:lpstr>
      <vt:lpstr>Learning Point Pre-existing mental disorder</vt:lpstr>
      <vt:lpstr>Death of the baby</vt:lpstr>
      <vt:lpstr>Learning Point Risk to infant/older children</vt:lpstr>
      <vt:lpstr>Communication Issues</vt:lpstr>
      <vt:lpstr>Communication between services</vt:lpstr>
      <vt:lpstr>Learning Point Communication</vt:lpstr>
      <vt:lpstr>Assessment Issues</vt:lpstr>
      <vt:lpstr>Booking assessments</vt:lpstr>
      <vt:lpstr>Lack of recognition of symptom pattern and seriousness</vt:lpstr>
      <vt:lpstr>Lack of recognition of symptom pattern and seriousness</vt:lpstr>
      <vt:lpstr>New Learning Point Symptom pattern, escalation and seriousness</vt:lpstr>
      <vt:lpstr>Precursor thoughts or acts of violent self-harm</vt:lpstr>
      <vt:lpstr>Precursor thoughts or acts of violent self-harm</vt:lpstr>
      <vt:lpstr>New Learning Point Precursor thoughts or acts of violent self-harm</vt:lpstr>
      <vt:lpstr>Estrangement from the infant</vt:lpstr>
      <vt:lpstr>Estrangement from the infant</vt:lpstr>
      <vt:lpstr>New Learning Point Estrangement from the infant</vt:lpstr>
      <vt:lpstr>Red Flag Presentations</vt:lpstr>
      <vt:lpstr>Grade of assessor</vt:lpstr>
      <vt:lpstr>Grade of assessor</vt:lpstr>
      <vt:lpstr>New Learning Point Grade of assessor</vt:lpstr>
      <vt:lpstr>Management Issues</vt:lpstr>
      <vt:lpstr>Care by multiple teams</vt:lpstr>
      <vt:lpstr>Care by multiple teams</vt:lpstr>
      <vt:lpstr>Learning Point Care by multiple teams</vt:lpstr>
      <vt:lpstr>Consideration of inpatient care</vt:lpstr>
      <vt:lpstr>Consideration of inpatient care</vt:lpstr>
      <vt:lpstr>New Learning Point Consideration of inpatient care</vt:lpstr>
      <vt:lpstr>Specialised perinatal mental health services</vt:lpstr>
      <vt:lpstr>New Learning Point Specialised perinatal mental health services</vt:lpstr>
      <vt:lpstr>Child loss or threat of loss</vt:lpstr>
      <vt:lpstr>Learning Point Child loss or threat of loss</vt:lpstr>
      <vt:lpstr>Partner and family involvement</vt:lpstr>
      <vt:lpstr>Partner and family involvement</vt:lpstr>
      <vt:lpstr>New Learning Point Partner and family involvement</vt:lpstr>
      <vt:lpstr>Mental Capacity Issues</vt:lpstr>
      <vt:lpstr>Mental capacity issues</vt:lpstr>
      <vt:lpstr>Mental capacity issues</vt:lpstr>
      <vt:lpstr>New Learning Point Mental capacity issues</vt:lpstr>
      <vt:lpstr>Organisational Issues</vt:lpstr>
      <vt:lpstr>Psychiatric returns and reviews</vt:lpstr>
      <vt:lpstr>New Learning point Psychiatric returns and reviews</vt:lpstr>
      <vt:lpstr>Key messages</vt:lpstr>
      <vt:lpstr>PowerPoint Presentation</vt:lpstr>
      <vt:lpstr>Acknowledgements</vt:lpstr>
    </vt:vector>
  </TitlesOfParts>
  <Company>University of Oxford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Lessons on Maternal Mental Health</dc:title>
  <dc:creator>jkurinczuk</dc:creator>
  <cp:lastModifiedBy>jkurinczuk</cp:lastModifiedBy>
  <cp:revision>1</cp:revision>
  <dcterms:created xsi:type="dcterms:W3CDTF">2015-12-15T08:37:35Z</dcterms:created>
  <dcterms:modified xsi:type="dcterms:W3CDTF">2015-12-15T08:37:35Z</dcterms:modified>
</cp:coreProperties>
</file>